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yW/2dmXNJ6Z5CJgGO5ac4q2zF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0"/>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0"/>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0"/>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p20"/>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29"/>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3" name="Google Shape;5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30"/>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0"/>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7" name="Google Shape;57;p30"/>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2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2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cxnSp>
        <p:nvCxnSpPr>
          <p:cNvPr id="22" name="Google Shape;22;p22"/>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p22"/>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2"/>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cxnSp>
        <p:nvCxnSpPr>
          <p:cNvPr id="30" name="Google Shape;30;p2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31" name="Google Shape;31;p24"/>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2" name="Google Shape;3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2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26"/>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8" name="Google Shape;38;p26"/>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26"/>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2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8"/>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28"/>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7" name="Google Shape;47;p28"/>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8" name="Google Shape;48;p28"/>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9" name="Google Shape;49;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 name="Google Shape;50;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1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25.jp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nvSpPr>
        <p:spPr>
          <a:xfrm>
            <a:off x="2739450" y="3874425"/>
            <a:ext cx="3665100" cy="69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64" name="Google Shape;64;p1"/>
          <p:cNvSpPr txBox="1"/>
          <p:nvPr/>
        </p:nvSpPr>
        <p:spPr>
          <a:xfrm>
            <a:off x="2526025" y="753350"/>
            <a:ext cx="5879100" cy="15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Montserrat"/>
                <a:ea typeface="Montserrat"/>
                <a:cs typeface="Montserrat"/>
                <a:sym typeface="Montserrat"/>
              </a:rPr>
              <a:t>Presentation</a:t>
            </a:r>
            <a:endParaRPr b="1" i="0" sz="4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dk1"/>
                </a:solidFill>
                <a:latin typeface="Montserrat"/>
                <a:ea typeface="Montserrat"/>
                <a:cs typeface="Montserrat"/>
                <a:sym typeface="Montserrat"/>
              </a:rPr>
              <a:t>GYM Project</a:t>
            </a:r>
            <a:endParaRPr b="1" i="0" sz="4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FFFFFF"/>
              </a:solidFill>
              <a:latin typeface="Montserrat"/>
              <a:ea typeface="Montserrat"/>
              <a:cs typeface="Montserrat"/>
              <a:sym typeface="Montserrat"/>
            </a:endParaRPr>
          </a:p>
        </p:txBody>
      </p:sp>
      <p:pic>
        <p:nvPicPr>
          <p:cNvPr id="65" name="Google Shape;65;p1"/>
          <p:cNvPicPr preferRelativeResize="0"/>
          <p:nvPr/>
        </p:nvPicPr>
        <p:blipFill rotWithShape="1">
          <a:blip r:embed="rId3">
            <a:alphaModFix/>
          </a:blip>
          <a:srcRect b="0" l="0" r="0" t="0"/>
          <a:stretch/>
        </p:blipFill>
        <p:spPr>
          <a:xfrm>
            <a:off x="6326825" y="325475"/>
            <a:ext cx="2434650" cy="2434650"/>
          </a:xfrm>
          <a:prstGeom prst="rect">
            <a:avLst/>
          </a:prstGeom>
          <a:noFill/>
          <a:ln>
            <a:noFill/>
          </a:ln>
        </p:spPr>
      </p:pic>
      <p:pic>
        <p:nvPicPr>
          <p:cNvPr id="66" name="Google Shape;66;p1"/>
          <p:cNvPicPr preferRelativeResize="0"/>
          <p:nvPr/>
        </p:nvPicPr>
        <p:blipFill rotWithShape="1">
          <a:blip r:embed="rId4">
            <a:alphaModFix/>
          </a:blip>
          <a:srcRect b="0" l="0" r="0" t="0"/>
          <a:stretch/>
        </p:blipFill>
        <p:spPr>
          <a:xfrm>
            <a:off x="223400" y="2571750"/>
            <a:ext cx="2516050" cy="16814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Edit User </a:t>
            </a:r>
            <a:endParaRPr/>
          </a:p>
        </p:txBody>
      </p:sp>
      <p:pic>
        <p:nvPicPr>
          <p:cNvPr id="149" name="Google Shape;149;p10"/>
          <p:cNvPicPr preferRelativeResize="0"/>
          <p:nvPr/>
        </p:nvPicPr>
        <p:blipFill rotWithShape="1">
          <a:blip r:embed="rId3">
            <a:alphaModFix/>
          </a:blip>
          <a:srcRect b="0" l="0" r="0" t="0"/>
          <a:stretch/>
        </p:blipFill>
        <p:spPr>
          <a:xfrm>
            <a:off x="387900" y="1477775"/>
            <a:ext cx="4344474" cy="2276201"/>
          </a:xfrm>
          <a:prstGeom prst="rect">
            <a:avLst/>
          </a:prstGeom>
          <a:noFill/>
          <a:ln>
            <a:noFill/>
          </a:ln>
        </p:spPr>
      </p:pic>
      <p:pic>
        <p:nvPicPr>
          <p:cNvPr id="150" name="Google Shape;150;p10"/>
          <p:cNvPicPr preferRelativeResize="0"/>
          <p:nvPr/>
        </p:nvPicPr>
        <p:blipFill rotWithShape="1">
          <a:blip r:embed="rId4">
            <a:alphaModFix/>
          </a:blip>
          <a:srcRect b="0" l="0" r="0" t="0"/>
          <a:stretch/>
        </p:blipFill>
        <p:spPr>
          <a:xfrm>
            <a:off x="5440425" y="982625"/>
            <a:ext cx="2381250" cy="1104900"/>
          </a:xfrm>
          <a:prstGeom prst="rect">
            <a:avLst/>
          </a:prstGeom>
          <a:noFill/>
          <a:ln>
            <a:noFill/>
          </a:ln>
        </p:spPr>
      </p:pic>
      <p:pic>
        <p:nvPicPr>
          <p:cNvPr id="151" name="Google Shape;151;p10"/>
          <p:cNvPicPr preferRelativeResize="0"/>
          <p:nvPr/>
        </p:nvPicPr>
        <p:blipFill rotWithShape="1">
          <a:blip r:embed="rId5">
            <a:alphaModFix/>
          </a:blip>
          <a:srcRect b="0" l="0" r="0" t="0"/>
          <a:stretch/>
        </p:blipFill>
        <p:spPr>
          <a:xfrm>
            <a:off x="4805350" y="3943900"/>
            <a:ext cx="4215398" cy="102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DB</a:t>
            </a:r>
            <a:endParaRPr/>
          </a:p>
        </p:txBody>
      </p:sp>
      <p:pic>
        <p:nvPicPr>
          <p:cNvPr id="157" name="Google Shape;157;p11"/>
          <p:cNvPicPr preferRelativeResize="0"/>
          <p:nvPr/>
        </p:nvPicPr>
        <p:blipFill rotWithShape="1">
          <a:blip r:embed="rId3">
            <a:alphaModFix/>
          </a:blip>
          <a:srcRect b="0" l="0" r="0" t="0"/>
          <a:stretch/>
        </p:blipFill>
        <p:spPr>
          <a:xfrm>
            <a:off x="387900" y="1144125"/>
            <a:ext cx="7557073" cy="379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Process </a:t>
            </a:r>
            <a:endParaRPr/>
          </a:p>
        </p:txBody>
      </p:sp>
      <p:sp>
        <p:nvSpPr>
          <p:cNvPr id="163" name="Google Shape;163;p12"/>
          <p:cNvSpPr txBox="1"/>
          <p:nvPr>
            <p:ph idx="1" type="body"/>
          </p:nvPr>
        </p:nvSpPr>
        <p:spPr>
          <a:xfrm>
            <a:off x="387900" y="1489825"/>
            <a:ext cx="2794500" cy="3078900"/>
          </a:xfrm>
          <a:prstGeom prst="rect">
            <a:avLst/>
          </a:prstGeom>
          <a:noFill/>
          <a:ln>
            <a:noFill/>
          </a:ln>
        </p:spPr>
        <p:txBody>
          <a:bodyPr anchorCtr="0" anchor="t" bIns="91425" lIns="91425" spcFirstLastPara="1" rIns="91425" wrap="square" tIns="91425">
            <a:normAutofit/>
          </a:bodyPr>
          <a:lstStyle/>
          <a:p>
            <a:pPr indent="-419100" lvl="0" marL="457200" rtl="0" algn="l">
              <a:lnSpc>
                <a:spcPct val="100000"/>
              </a:lnSpc>
              <a:spcBef>
                <a:spcPts val="0"/>
              </a:spcBef>
              <a:spcAft>
                <a:spcPts val="0"/>
              </a:spcAft>
              <a:buSzPts val="3000"/>
              <a:buFont typeface="Roboto Slab"/>
              <a:buChar char="-"/>
            </a:pPr>
            <a:r>
              <a:rPr lang="en" sz="3000">
                <a:latin typeface="Roboto Slab"/>
                <a:ea typeface="Roboto Slab"/>
                <a:cs typeface="Roboto Slab"/>
                <a:sym typeface="Roboto Slab"/>
              </a:rPr>
              <a:t>Check in  </a:t>
            </a:r>
            <a:endParaRPr sz="3000">
              <a:latin typeface="Roboto Slab"/>
              <a:ea typeface="Roboto Slab"/>
              <a:cs typeface="Roboto Slab"/>
              <a:sym typeface="Roboto Slab"/>
            </a:endParaRPr>
          </a:p>
          <a:p>
            <a:pPr indent="-419100" lvl="0" marL="457200" rtl="0" algn="l">
              <a:lnSpc>
                <a:spcPct val="100000"/>
              </a:lnSpc>
              <a:spcBef>
                <a:spcPts val="0"/>
              </a:spcBef>
              <a:spcAft>
                <a:spcPts val="0"/>
              </a:spcAft>
              <a:buSzPts val="3000"/>
              <a:buFont typeface="Roboto Slab"/>
              <a:buChar char="-"/>
            </a:pPr>
            <a:r>
              <a:rPr lang="en" sz="3000">
                <a:latin typeface="Roboto Slab"/>
                <a:ea typeface="Roboto Slab"/>
                <a:cs typeface="Roboto Slab"/>
                <a:sym typeface="Roboto Slab"/>
              </a:rPr>
              <a:t>Capacity</a:t>
            </a:r>
            <a:endParaRPr sz="3000">
              <a:latin typeface="Roboto Slab"/>
              <a:ea typeface="Roboto Slab"/>
              <a:cs typeface="Roboto Slab"/>
              <a:sym typeface="Roboto Slab"/>
            </a:endParaRPr>
          </a:p>
        </p:txBody>
      </p:sp>
      <p:sp>
        <p:nvSpPr>
          <p:cNvPr id="164" name="Google Shape;164;p12"/>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165" name="Google Shape;165;p12"/>
          <p:cNvPicPr preferRelativeResize="0"/>
          <p:nvPr/>
        </p:nvPicPr>
        <p:blipFill rotWithShape="1">
          <a:blip r:embed="rId3">
            <a:alphaModFix/>
          </a:blip>
          <a:srcRect b="0" l="0" r="0" t="0"/>
          <a:stretch/>
        </p:blipFill>
        <p:spPr>
          <a:xfrm>
            <a:off x="2693650" y="1021725"/>
            <a:ext cx="6125249" cy="38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Calendar </a:t>
            </a:r>
            <a:endParaRPr/>
          </a:p>
        </p:txBody>
      </p:sp>
      <p:pic>
        <p:nvPicPr>
          <p:cNvPr id="171" name="Google Shape;171;p13"/>
          <p:cNvPicPr preferRelativeResize="0"/>
          <p:nvPr/>
        </p:nvPicPr>
        <p:blipFill>
          <a:blip r:embed="rId3">
            <a:alphaModFix/>
          </a:blip>
          <a:stretch>
            <a:fillRect/>
          </a:stretch>
        </p:blipFill>
        <p:spPr>
          <a:xfrm>
            <a:off x="2169326" y="1144125"/>
            <a:ext cx="6437026" cy="381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Utility </a:t>
            </a:r>
            <a:endParaRPr/>
          </a:p>
        </p:txBody>
      </p:sp>
      <p:sp>
        <p:nvSpPr>
          <p:cNvPr id="177" name="Google Shape;177;p14"/>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1200"/>
              </a:spcBef>
              <a:spcAft>
                <a:spcPts val="0"/>
              </a:spcAft>
              <a:buSzPct val="100358"/>
              <a:buNone/>
            </a:pPr>
            <a:r>
              <a:rPr lang="en" sz="1800">
                <a:latin typeface="Calibri"/>
                <a:ea typeface="Calibri"/>
                <a:cs typeface="Calibri"/>
                <a:sym typeface="Calibri"/>
              </a:rPr>
              <a:t>The application has different modules to work with the data, you can see the users that are on the gym, add new users that will register and capture their data, edit existing users, and check on their payments, and you also get the option to export information in a beautiful table format so you can take that data and move it to the application of choice to take reports and handle it.</a:t>
            </a:r>
            <a:endParaRPr/>
          </a:p>
          <a:p>
            <a:pPr indent="0" lvl="0" marL="0" rtl="0" algn="l">
              <a:lnSpc>
                <a:spcPct val="115000"/>
              </a:lnSpc>
              <a:spcBef>
                <a:spcPts val="2400"/>
              </a:spcBef>
              <a:spcAft>
                <a:spcPts val="1200"/>
              </a:spcAft>
              <a:buSzPct val="129032"/>
              <a:buNone/>
            </a:pPr>
            <a:r>
              <a:rPr lang="en"/>
              <a:t>It helps to improve the general experience of managing information for the administrator that works on the GYM.</a:t>
            </a:r>
            <a:endParaRPr/>
          </a:p>
        </p:txBody>
      </p:sp>
      <p:pic>
        <p:nvPicPr>
          <p:cNvPr id="178" name="Google Shape;178;p14"/>
          <p:cNvPicPr preferRelativeResize="0"/>
          <p:nvPr/>
        </p:nvPicPr>
        <p:blipFill rotWithShape="1">
          <a:blip r:embed="rId3">
            <a:alphaModFix/>
          </a:blip>
          <a:srcRect b="0" l="0" r="0" t="0"/>
          <a:stretch/>
        </p:blipFill>
        <p:spPr>
          <a:xfrm>
            <a:off x="4540200" y="1296525"/>
            <a:ext cx="4451400" cy="296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Challenges</a:t>
            </a:r>
            <a:endParaRPr/>
          </a:p>
        </p:txBody>
      </p:sp>
      <p:sp>
        <p:nvSpPr>
          <p:cNvPr id="184" name="Google Shape;184;p15"/>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Assign Tasks,</a:t>
            </a:r>
            <a:endParaRPr/>
          </a:p>
          <a:p>
            <a:pPr indent="0" lvl="0" marL="0" rtl="0" algn="l">
              <a:lnSpc>
                <a:spcPct val="115000"/>
              </a:lnSpc>
              <a:spcBef>
                <a:spcPts val="1200"/>
              </a:spcBef>
              <a:spcAft>
                <a:spcPts val="0"/>
              </a:spcAft>
              <a:buSzPts val="1400"/>
              <a:buNone/>
            </a:pPr>
            <a:r>
              <a:rPr lang="en"/>
              <a:t> Put Separate Code Together, </a:t>
            </a:r>
            <a:endParaRPr/>
          </a:p>
          <a:p>
            <a:pPr indent="0" lvl="0" marL="0" rtl="0" algn="l">
              <a:lnSpc>
                <a:spcPct val="115000"/>
              </a:lnSpc>
              <a:spcBef>
                <a:spcPts val="1200"/>
              </a:spcBef>
              <a:spcAft>
                <a:spcPts val="0"/>
              </a:spcAft>
              <a:buSzPts val="1400"/>
              <a:buNone/>
            </a:pPr>
            <a:r>
              <a:rPr lang="en"/>
              <a:t>Call DB, </a:t>
            </a:r>
            <a:endParaRPr/>
          </a:p>
          <a:p>
            <a:pPr indent="0" lvl="0" marL="0" rtl="0" algn="l">
              <a:lnSpc>
                <a:spcPct val="115000"/>
              </a:lnSpc>
              <a:spcBef>
                <a:spcPts val="1200"/>
              </a:spcBef>
              <a:spcAft>
                <a:spcPts val="0"/>
              </a:spcAft>
              <a:buSzPts val="1400"/>
              <a:buNone/>
            </a:pPr>
            <a:r>
              <a:rPr lang="en"/>
              <a:t>Use Github.</a:t>
            </a:r>
            <a:endParaRPr/>
          </a:p>
          <a:p>
            <a:pPr indent="0" lvl="0" marL="0" rtl="0" algn="l">
              <a:lnSpc>
                <a:spcPct val="115000"/>
              </a:lnSpc>
              <a:spcBef>
                <a:spcPts val="1200"/>
              </a:spcBef>
              <a:spcAft>
                <a:spcPts val="1200"/>
              </a:spcAft>
              <a:buSzPts val="1400"/>
              <a:buNone/>
            </a:pPr>
            <a:r>
              <a:rPr lang="en"/>
              <a:t>Using new software</a:t>
            </a:r>
            <a:endParaRPr/>
          </a:p>
        </p:txBody>
      </p:sp>
      <p:sp>
        <p:nvSpPr>
          <p:cNvPr id="185" name="Google Shape;185;p15"/>
          <p:cNvSpPr txBox="1"/>
          <p:nvPr>
            <p:ph idx="2" type="body"/>
          </p:nvPr>
        </p:nvSpPr>
        <p:spPr>
          <a:xfrm>
            <a:off x="4572000" y="458025"/>
            <a:ext cx="39999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en"/>
              <a:t>Github problem </a:t>
            </a:r>
            <a:endParaRPr/>
          </a:p>
        </p:txBody>
      </p:sp>
      <p:pic>
        <p:nvPicPr>
          <p:cNvPr id="186" name="Google Shape;186;p15"/>
          <p:cNvPicPr preferRelativeResize="0"/>
          <p:nvPr/>
        </p:nvPicPr>
        <p:blipFill rotWithShape="1">
          <a:blip r:embed="rId3">
            <a:alphaModFix/>
          </a:blip>
          <a:srcRect b="0" l="0" r="0" t="0"/>
          <a:stretch/>
        </p:blipFill>
        <p:spPr>
          <a:xfrm>
            <a:off x="4756200" y="677925"/>
            <a:ext cx="3160075" cy="3950100"/>
          </a:xfrm>
          <a:prstGeom prst="rect">
            <a:avLst/>
          </a:prstGeom>
          <a:noFill/>
          <a:ln>
            <a:noFill/>
          </a:ln>
        </p:spPr>
      </p:pic>
      <p:pic>
        <p:nvPicPr>
          <p:cNvPr id="187" name="Google Shape;187;p15"/>
          <p:cNvPicPr preferRelativeResize="0"/>
          <p:nvPr/>
        </p:nvPicPr>
        <p:blipFill>
          <a:blip r:embed="rId4">
            <a:alphaModFix/>
          </a:blip>
          <a:stretch>
            <a:fillRect/>
          </a:stretch>
        </p:blipFill>
        <p:spPr>
          <a:xfrm>
            <a:off x="2267225" y="2946875"/>
            <a:ext cx="3160074" cy="1644908"/>
          </a:xfrm>
          <a:prstGeom prst="rect">
            <a:avLst/>
          </a:prstGeom>
          <a:noFill/>
          <a:ln>
            <a:noFill/>
          </a:ln>
        </p:spPr>
      </p:pic>
      <p:pic>
        <p:nvPicPr>
          <p:cNvPr id="188" name="Google Shape;188;p15"/>
          <p:cNvPicPr preferRelativeResize="0"/>
          <p:nvPr/>
        </p:nvPicPr>
        <p:blipFill>
          <a:blip r:embed="rId5">
            <a:alphaModFix/>
          </a:blip>
          <a:stretch>
            <a:fillRect/>
          </a:stretch>
        </p:blipFill>
        <p:spPr>
          <a:xfrm>
            <a:off x="7443025" y="575250"/>
            <a:ext cx="1128875" cy="11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Future Development </a:t>
            </a:r>
            <a:endParaRPr/>
          </a:p>
        </p:txBody>
      </p:sp>
      <p:sp>
        <p:nvSpPr>
          <p:cNvPr id="194" name="Google Shape;194;p16"/>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This application has a lot of opportunities to grow since it not only can be used for a GYM but it can also be adapted for any other business that needs to handle their information in a better way.</a:t>
            </a:r>
            <a:endParaRPr/>
          </a:p>
          <a:p>
            <a:pPr indent="0" lvl="0" marL="0" rtl="0" algn="l">
              <a:lnSpc>
                <a:spcPct val="115000"/>
              </a:lnSpc>
              <a:spcBef>
                <a:spcPts val="1200"/>
              </a:spcBef>
              <a:spcAft>
                <a:spcPts val="1200"/>
              </a:spcAft>
              <a:buSzPts val="1400"/>
              <a:buNone/>
            </a:pPr>
            <a:r>
              <a:rPr lang="en"/>
              <a:t>It has also possibilities to add modules for managing not only users and clients data but also products and inventory which would make this a even better tool for the organizations.</a:t>
            </a:r>
            <a:endParaRPr/>
          </a:p>
        </p:txBody>
      </p:sp>
      <p:pic>
        <p:nvPicPr>
          <p:cNvPr id="195" name="Google Shape;195;p16"/>
          <p:cNvPicPr preferRelativeResize="0"/>
          <p:nvPr/>
        </p:nvPicPr>
        <p:blipFill>
          <a:blip r:embed="rId3">
            <a:alphaModFix/>
          </a:blip>
          <a:stretch>
            <a:fillRect/>
          </a:stretch>
        </p:blipFill>
        <p:spPr>
          <a:xfrm>
            <a:off x="4923700" y="574650"/>
            <a:ext cx="3671483" cy="3694574"/>
          </a:xfrm>
          <a:prstGeom prst="rect">
            <a:avLst/>
          </a:prstGeom>
          <a:noFill/>
          <a:ln>
            <a:noFill/>
          </a:ln>
        </p:spPr>
      </p:pic>
      <p:sp>
        <p:nvSpPr>
          <p:cNvPr id="196" name="Google Shape;196;p16"/>
          <p:cNvSpPr/>
          <p:nvPr/>
        </p:nvSpPr>
        <p:spPr>
          <a:xfrm>
            <a:off x="5955625" y="1680675"/>
            <a:ext cx="1500300" cy="164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txBox="1"/>
          <p:nvPr/>
        </p:nvSpPr>
        <p:spPr>
          <a:xfrm>
            <a:off x="6189875" y="1940688"/>
            <a:ext cx="113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Help manage new </a:t>
            </a:r>
            <a:r>
              <a:rPr lang="en">
                <a:latin typeface="Roboto"/>
                <a:ea typeface="Roboto"/>
                <a:cs typeface="Roboto"/>
                <a:sym typeface="Roboto"/>
              </a:rPr>
              <a:t>resources</a:t>
            </a:r>
            <a:r>
              <a:rPr lang="en">
                <a:latin typeface="Roboto"/>
                <a:ea typeface="Roboto"/>
                <a:cs typeface="Roboto"/>
                <a:sym typeface="Roboto"/>
              </a:rPr>
              <a:t> in company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Demo </a:t>
            </a:r>
            <a:endParaRPr/>
          </a:p>
        </p:txBody>
      </p:sp>
      <p:sp>
        <p:nvSpPr>
          <p:cNvPr id="203" name="Google Shape;203;p17"/>
          <p:cNvSpPr txBox="1"/>
          <p:nvPr>
            <p:ph idx="1" type="body"/>
          </p:nvPr>
        </p:nvSpPr>
        <p:spPr>
          <a:xfrm>
            <a:off x="2791125" y="3458325"/>
            <a:ext cx="4672500" cy="109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https://github.com/LuisContrerasGlz/ngym_client</a:t>
            </a:r>
            <a:endParaRPr/>
          </a:p>
          <a:p>
            <a:pPr indent="0" lvl="0" marL="0" rtl="0" algn="l">
              <a:lnSpc>
                <a:spcPct val="115000"/>
              </a:lnSpc>
              <a:spcBef>
                <a:spcPts val="1200"/>
              </a:spcBef>
              <a:spcAft>
                <a:spcPts val="1200"/>
              </a:spcAft>
              <a:buSzPts val="1400"/>
              <a:buNone/>
            </a:pPr>
            <a:r>
              <a:rPr lang="en"/>
              <a:t>https://gymevolucionclient.herokuapp.com/</a:t>
            </a:r>
            <a:endParaRPr/>
          </a:p>
        </p:txBody>
      </p:sp>
      <p:pic>
        <p:nvPicPr>
          <p:cNvPr id="204" name="Google Shape;204;p17"/>
          <p:cNvPicPr preferRelativeResize="0"/>
          <p:nvPr/>
        </p:nvPicPr>
        <p:blipFill rotWithShape="1">
          <a:blip r:embed="rId3">
            <a:alphaModFix/>
          </a:blip>
          <a:srcRect b="0" l="0" r="0" t="0"/>
          <a:stretch/>
        </p:blipFill>
        <p:spPr>
          <a:xfrm>
            <a:off x="2325688" y="1144125"/>
            <a:ext cx="4492631" cy="2009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8"/>
          <p:cNvPicPr preferRelativeResize="0"/>
          <p:nvPr/>
        </p:nvPicPr>
        <p:blipFill rotWithShape="1">
          <a:blip r:embed="rId3">
            <a:alphaModFix/>
          </a:blip>
          <a:srcRect b="0" l="0" r="0" t="0"/>
          <a:stretch/>
        </p:blipFill>
        <p:spPr>
          <a:xfrm>
            <a:off x="2457950" y="1144125"/>
            <a:ext cx="4754152" cy="3694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idx="1" type="body"/>
          </p:nvPr>
        </p:nvSpPr>
        <p:spPr>
          <a:xfrm>
            <a:off x="311700" y="1266325"/>
            <a:ext cx="8520600" cy="3225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Clr>
                <a:srgbClr val="000000"/>
              </a:buClr>
              <a:buSzPts val="1300"/>
              <a:buNone/>
            </a:pPr>
            <a:r>
              <a:rPr lang="en">
                <a:latin typeface="Calibri"/>
                <a:ea typeface="Calibri"/>
                <a:cs typeface="Calibri"/>
                <a:sym typeface="Calibri"/>
              </a:rPr>
              <a:t>Create an application that helps manage the users of a Gym and use it to review the calendar and activities.</a:t>
            </a:r>
            <a:endParaRPr/>
          </a:p>
          <a:p>
            <a:pPr indent="0" lvl="0" marL="457200" rtl="0" algn="l">
              <a:lnSpc>
                <a:spcPct val="115000"/>
              </a:lnSpc>
              <a:spcBef>
                <a:spcPts val="0"/>
              </a:spcBef>
              <a:spcAft>
                <a:spcPts val="0"/>
              </a:spcAft>
              <a:buClr>
                <a:srgbClr val="000000"/>
              </a:buClr>
              <a:buSzPts val="1300"/>
              <a:buNone/>
            </a:pPr>
            <a:r>
              <a:rPr lang="en" sz="1800">
                <a:latin typeface="Calibri"/>
                <a:ea typeface="Calibri"/>
                <a:cs typeface="Calibri"/>
                <a:sym typeface="Calibri"/>
              </a:rPr>
              <a:t>This gym management system has the purpose to help to manage the information regarding clients, payments, and details of the organization in a simple and systematic way so there is a control of the information and tools to manipulate the information in a way that the workflow is smooth.</a:t>
            </a:r>
            <a:endParaRPr/>
          </a:p>
          <a:p>
            <a:pPr indent="0" lvl="0" marL="457200" rtl="0" algn="l">
              <a:lnSpc>
                <a:spcPct val="115000"/>
              </a:lnSpc>
              <a:spcBef>
                <a:spcPts val="0"/>
              </a:spcBef>
              <a:spcAft>
                <a:spcPts val="0"/>
              </a:spcAft>
              <a:buClr>
                <a:srgbClr val="000000"/>
              </a:buClr>
              <a:buSzPts val="1300"/>
              <a:buFont typeface="Arial"/>
              <a:buNone/>
            </a:pPr>
            <a:r>
              <a:t/>
            </a:r>
            <a:endParaRPr b="1" sz="2400" u="sng">
              <a:solidFill>
                <a:srgbClr val="666666"/>
              </a:solidFill>
            </a:endParaRPr>
          </a:p>
        </p:txBody>
      </p:sp>
      <p:sp>
        <p:nvSpPr>
          <p:cNvPr id="72" name="Google Shape;72;p2"/>
          <p:cNvSpPr txBox="1"/>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Montserrat"/>
                <a:ea typeface="Montserrat"/>
                <a:cs typeface="Montserrat"/>
                <a:sym typeface="Montserrat"/>
              </a:rPr>
              <a:t>Project objective</a:t>
            </a:r>
            <a:endParaRPr b="1" i="0" sz="2400" u="none" cap="none" strike="noStrike">
              <a:solidFill>
                <a:srgbClr val="FFFFFF"/>
              </a:solidFill>
              <a:latin typeface="Montserrat"/>
              <a:ea typeface="Montserrat"/>
              <a:cs typeface="Montserrat"/>
              <a:sym typeface="Montserrat"/>
            </a:endParaRPr>
          </a:p>
        </p:txBody>
      </p:sp>
      <p:pic>
        <p:nvPicPr>
          <p:cNvPr id="73" name="Google Shape;73;p2"/>
          <p:cNvPicPr preferRelativeResize="0"/>
          <p:nvPr/>
        </p:nvPicPr>
        <p:blipFill rotWithShape="1">
          <a:blip r:embed="rId3">
            <a:alphaModFix/>
          </a:blip>
          <a:srcRect b="0" l="0" r="0" t="0"/>
          <a:stretch/>
        </p:blipFill>
        <p:spPr>
          <a:xfrm>
            <a:off x="5623560" y="3017520"/>
            <a:ext cx="2981126" cy="20320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38888"/>
              <a:buNone/>
            </a:pPr>
            <a:r>
              <a:rPr b="1" lang="en" sz="2400">
                <a:solidFill>
                  <a:srgbClr val="FFFFFF"/>
                </a:solidFill>
                <a:latin typeface="Montserrat"/>
                <a:ea typeface="Montserrat"/>
                <a:cs typeface="Montserrat"/>
                <a:sym typeface="Montserrat"/>
              </a:rPr>
              <a:t> User History </a:t>
            </a:r>
            <a:endParaRPr b="1" sz="24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SzPct val="111111"/>
              <a:buNone/>
            </a:pPr>
            <a:r>
              <a:t/>
            </a:r>
            <a:endParaRPr/>
          </a:p>
        </p:txBody>
      </p:sp>
      <p:sp>
        <p:nvSpPr>
          <p:cNvPr id="79" name="Google Shape;79;p3"/>
          <p:cNvSpPr txBox="1"/>
          <p:nvPr/>
        </p:nvSpPr>
        <p:spPr>
          <a:xfrm>
            <a:off x="377800" y="2495550"/>
            <a:ext cx="2370000" cy="241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As a &lt; type of user &gt;</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Who are we building this for? </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FFFFFF"/>
                </a:solidFill>
                <a:latin typeface="Lato"/>
                <a:ea typeface="Lato"/>
                <a:cs typeface="Lato"/>
                <a:sym typeface="Lato"/>
              </a:rPr>
              <a:t>Administrator Gym</a:t>
            </a:r>
            <a:r>
              <a:rPr b="0" i="0" lang="en" sz="1300" u="none" cap="none" strike="noStrike">
                <a:solidFill>
                  <a:srgbClr val="FFFFFF"/>
                </a:solidFill>
                <a:latin typeface="Lato"/>
                <a:ea typeface="Lato"/>
                <a:cs typeface="Lato"/>
                <a:sym typeface="Lato"/>
              </a:rPr>
              <a:t> </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p:txBody>
      </p:sp>
      <p:sp>
        <p:nvSpPr>
          <p:cNvPr id="80" name="Google Shape;80;p3"/>
          <p:cNvSpPr txBox="1"/>
          <p:nvPr/>
        </p:nvSpPr>
        <p:spPr>
          <a:xfrm>
            <a:off x="3044163" y="2495550"/>
            <a:ext cx="2767200" cy="181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AS A &lt; some goal&gt;</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Manager   want </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FFFFFF"/>
                </a:solidFill>
                <a:latin typeface="Lato"/>
                <a:ea typeface="Lato"/>
                <a:cs typeface="Lato"/>
                <a:sym typeface="Lato"/>
              </a:rPr>
              <a:t>Avoid paperwork</a:t>
            </a:r>
            <a:endParaRPr b="1" i="0" sz="15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p:txBody>
      </p:sp>
      <p:sp>
        <p:nvSpPr>
          <p:cNvPr id="81" name="Google Shape;81;p3"/>
          <p:cNvSpPr txBox="1"/>
          <p:nvPr/>
        </p:nvSpPr>
        <p:spPr>
          <a:xfrm>
            <a:off x="6107725" y="2495550"/>
            <a:ext cx="2903400" cy="241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As a  &lt;benefit&gt;</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300"/>
              <a:buFont typeface="Arial"/>
              <a:buNone/>
            </a:pPr>
            <a:r>
              <a:rPr b="0" i="0" lang="en" sz="1300" u="none" cap="none" strike="noStrike">
                <a:solidFill>
                  <a:srgbClr val="FFFFFF"/>
                </a:solidFill>
                <a:latin typeface="Lato"/>
                <a:ea typeface="Lato"/>
                <a:cs typeface="Lato"/>
                <a:sym typeface="Lato"/>
              </a:rPr>
              <a:t>Why do they want to achieve this? </a:t>
            </a:r>
            <a:endParaRPr b="0" i="0" sz="13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FFFFFF"/>
                </a:solidFill>
                <a:latin typeface="Lato"/>
                <a:ea typeface="Lato"/>
                <a:cs typeface="Lato"/>
                <a:sym typeface="Lato"/>
              </a:rPr>
              <a:t>Share the same information in different places all in one app</a:t>
            </a:r>
            <a:endParaRPr b="1" i="0" sz="1500" u="none" cap="none" strike="noStrike">
              <a:solidFill>
                <a:srgbClr val="FFFFFF"/>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p:txBody>
      </p:sp>
      <p:pic>
        <p:nvPicPr>
          <p:cNvPr id="82" name="Google Shape;82;p3"/>
          <p:cNvPicPr preferRelativeResize="0"/>
          <p:nvPr/>
        </p:nvPicPr>
        <p:blipFill rotWithShape="1">
          <a:blip r:embed="rId3">
            <a:alphaModFix/>
          </a:blip>
          <a:srcRect b="0" l="0" r="0" t="0"/>
          <a:stretch/>
        </p:blipFill>
        <p:spPr>
          <a:xfrm>
            <a:off x="596900" y="1068838"/>
            <a:ext cx="1655677" cy="1103775"/>
          </a:xfrm>
          <a:prstGeom prst="rect">
            <a:avLst/>
          </a:prstGeom>
          <a:noFill/>
          <a:ln>
            <a:noFill/>
          </a:ln>
        </p:spPr>
      </p:pic>
      <p:pic>
        <p:nvPicPr>
          <p:cNvPr id="83" name="Google Shape;83;p3"/>
          <p:cNvPicPr preferRelativeResize="0"/>
          <p:nvPr/>
        </p:nvPicPr>
        <p:blipFill rotWithShape="1">
          <a:blip r:embed="rId4">
            <a:alphaModFix/>
          </a:blip>
          <a:srcRect b="0" l="0" r="0" t="0"/>
          <a:stretch/>
        </p:blipFill>
        <p:spPr>
          <a:xfrm>
            <a:off x="3141325" y="1010775"/>
            <a:ext cx="1786475" cy="1219910"/>
          </a:xfrm>
          <a:prstGeom prst="rect">
            <a:avLst/>
          </a:prstGeom>
          <a:noFill/>
          <a:ln>
            <a:noFill/>
          </a:ln>
        </p:spPr>
      </p:pic>
      <p:pic>
        <p:nvPicPr>
          <p:cNvPr id="84" name="Google Shape;84;p3"/>
          <p:cNvPicPr preferRelativeResize="0"/>
          <p:nvPr/>
        </p:nvPicPr>
        <p:blipFill rotWithShape="1">
          <a:blip r:embed="rId5">
            <a:alphaModFix/>
          </a:blip>
          <a:srcRect b="0" l="0" r="0" t="0"/>
          <a:stretch/>
        </p:blipFill>
        <p:spPr>
          <a:xfrm>
            <a:off x="6476600" y="871350"/>
            <a:ext cx="1786474" cy="1190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b="1" lang="en" sz="2400">
                <a:solidFill>
                  <a:srgbClr val="FFFFFF"/>
                </a:solidFill>
                <a:latin typeface="Montserrat"/>
                <a:ea typeface="Montserrat"/>
                <a:cs typeface="Montserrat"/>
                <a:sym typeface="Montserrat"/>
              </a:rPr>
              <a:t>Software used</a:t>
            </a:r>
            <a:endParaRPr b="1"/>
          </a:p>
        </p:txBody>
      </p:sp>
      <p:sp>
        <p:nvSpPr>
          <p:cNvPr id="90" name="Google Shape;90;p4"/>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n"/>
              <a:t>New Technologies:</a:t>
            </a:r>
            <a:endParaRPr b="1"/>
          </a:p>
          <a:p>
            <a:pPr indent="0" lvl="0" marL="0" rtl="0" algn="l">
              <a:lnSpc>
                <a:spcPct val="115000"/>
              </a:lnSpc>
              <a:spcBef>
                <a:spcPts val="1200"/>
              </a:spcBef>
              <a:spcAft>
                <a:spcPts val="0"/>
              </a:spcAft>
              <a:buSzPts val="1400"/>
              <a:buNone/>
            </a:pPr>
            <a:r>
              <a:rPr lang="en"/>
              <a:t>Big calendar </a:t>
            </a:r>
            <a:endParaRPr/>
          </a:p>
          <a:p>
            <a:pPr indent="0" lvl="0" marL="0" rtl="0" algn="l">
              <a:lnSpc>
                <a:spcPct val="115000"/>
              </a:lnSpc>
              <a:spcBef>
                <a:spcPts val="1200"/>
              </a:spcBef>
              <a:spcAft>
                <a:spcPts val="0"/>
              </a:spcAft>
              <a:buSzPts val="1400"/>
              <a:buNone/>
            </a:pPr>
            <a:r>
              <a:rPr lang="en"/>
              <a:t>Moment</a:t>
            </a:r>
            <a:endParaRPr/>
          </a:p>
          <a:p>
            <a:pPr indent="0" lvl="0" marL="0" rtl="0" algn="l">
              <a:lnSpc>
                <a:spcPct val="115000"/>
              </a:lnSpc>
              <a:spcBef>
                <a:spcPts val="1200"/>
              </a:spcBef>
              <a:spcAft>
                <a:spcPts val="0"/>
              </a:spcAft>
              <a:buSzPts val="1400"/>
              <a:buNone/>
            </a:pPr>
            <a:r>
              <a:rPr lang="en"/>
              <a:t>html5-qrcode</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SzPts val="1400"/>
              <a:buNone/>
            </a:pPr>
            <a:r>
              <a:t/>
            </a:r>
            <a:endParaRPr/>
          </a:p>
        </p:txBody>
      </p:sp>
      <p:sp>
        <p:nvSpPr>
          <p:cNvPr id="91" name="Google Shape;91;p4"/>
          <p:cNvSpPr txBox="1"/>
          <p:nvPr>
            <p:ph idx="2" type="body"/>
          </p:nvPr>
        </p:nvSpPr>
        <p:spPr>
          <a:xfrm>
            <a:off x="5990775" y="1489825"/>
            <a:ext cx="2925900" cy="3752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SzPct val="91512"/>
              <a:buNone/>
            </a:pPr>
            <a:r>
              <a:rPr b="1" lang="en" sz="1974"/>
              <a:t>Technologies / Frameworks:</a:t>
            </a:r>
            <a:endParaRPr b="1" sz="1974"/>
          </a:p>
          <a:p>
            <a:pPr indent="0" lvl="0" marL="0" rtl="0" algn="l">
              <a:lnSpc>
                <a:spcPct val="100000"/>
              </a:lnSpc>
              <a:spcBef>
                <a:spcPts val="1200"/>
              </a:spcBef>
              <a:spcAft>
                <a:spcPts val="0"/>
              </a:spcAft>
              <a:buSzPct val="91512"/>
              <a:buNone/>
            </a:pPr>
            <a:r>
              <a:rPr lang="en" sz="1974"/>
              <a:t>Bootstrap </a:t>
            </a:r>
            <a:endParaRPr sz="1974"/>
          </a:p>
          <a:p>
            <a:pPr indent="0" lvl="0" marL="0" rtl="0" algn="l">
              <a:lnSpc>
                <a:spcPct val="100000"/>
              </a:lnSpc>
              <a:spcBef>
                <a:spcPts val="1200"/>
              </a:spcBef>
              <a:spcAft>
                <a:spcPts val="0"/>
              </a:spcAft>
              <a:buSzPct val="91512"/>
              <a:buNone/>
            </a:pPr>
            <a:r>
              <a:rPr lang="en" sz="1974"/>
              <a:t>Node</a:t>
            </a:r>
            <a:endParaRPr sz="1974"/>
          </a:p>
          <a:p>
            <a:pPr indent="0" lvl="0" marL="0" rtl="0" algn="l">
              <a:lnSpc>
                <a:spcPct val="100000"/>
              </a:lnSpc>
              <a:spcBef>
                <a:spcPts val="1200"/>
              </a:spcBef>
              <a:spcAft>
                <a:spcPts val="0"/>
              </a:spcAft>
              <a:buSzPct val="91512"/>
              <a:buNone/>
            </a:pPr>
            <a:r>
              <a:rPr lang="en" sz="1974"/>
              <a:t>React</a:t>
            </a:r>
            <a:endParaRPr sz="1974"/>
          </a:p>
          <a:p>
            <a:pPr indent="0" lvl="0" marL="0" rtl="0" algn="l">
              <a:lnSpc>
                <a:spcPct val="100000"/>
              </a:lnSpc>
              <a:spcBef>
                <a:spcPts val="1200"/>
              </a:spcBef>
              <a:spcAft>
                <a:spcPts val="0"/>
              </a:spcAft>
              <a:buSzPct val="91512"/>
              <a:buNone/>
            </a:pPr>
            <a:r>
              <a:rPr lang="en" sz="1974"/>
              <a:t>MySQL </a:t>
            </a:r>
            <a:endParaRPr sz="1974"/>
          </a:p>
          <a:p>
            <a:pPr indent="0" lvl="0" marL="0" rtl="0" algn="l">
              <a:lnSpc>
                <a:spcPct val="100000"/>
              </a:lnSpc>
              <a:spcBef>
                <a:spcPts val="1200"/>
              </a:spcBef>
              <a:spcAft>
                <a:spcPts val="0"/>
              </a:spcAft>
              <a:buSzPct val="91512"/>
              <a:buNone/>
            </a:pPr>
            <a:r>
              <a:rPr lang="en" sz="1974"/>
              <a:t>Heroku</a:t>
            </a:r>
            <a:endParaRPr sz="1974"/>
          </a:p>
          <a:p>
            <a:pPr indent="0" lvl="0" marL="0" rtl="0" algn="l">
              <a:lnSpc>
                <a:spcPct val="100000"/>
              </a:lnSpc>
              <a:spcBef>
                <a:spcPts val="1200"/>
              </a:spcBef>
              <a:spcAft>
                <a:spcPts val="0"/>
              </a:spcAft>
              <a:buSzPct val="91512"/>
              <a:buNone/>
            </a:pPr>
            <a:r>
              <a:rPr lang="en" sz="1974"/>
              <a:t>Passport</a:t>
            </a:r>
            <a:endParaRPr sz="1974"/>
          </a:p>
          <a:p>
            <a:pPr indent="0" lvl="0" marL="0" rtl="0" algn="l">
              <a:lnSpc>
                <a:spcPct val="100000"/>
              </a:lnSpc>
              <a:spcBef>
                <a:spcPts val="1200"/>
              </a:spcBef>
              <a:spcAft>
                <a:spcPts val="0"/>
              </a:spcAft>
              <a:buSzPct val="91512"/>
              <a:buNone/>
            </a:pPr>
            <a:r>
              <a:rPr lang="en" sz="1974"/>
              <a:t>JQuery / Ajax</a:t>
            </a:r>
            <a:endParaRPr sz="1974"/>
          </a:p>
          <a:p>
            <a:pPr indent="0" lvl="0" marL="0" rtl="0" algn="l">
              <a:lnSpc>
                <a:spcPct val="100000"/>
              </a:lnSpc>
              <a:spcBef>
                <a:spcPts val="1200"/>
              </a:spcBef>
              <a:spcAft>
                <a:spcPts val="0"/>
              </a:spcAft>
              <a:buSzPct val="91512"/>
              <a:buNone/>
            </a:pPr>
            <a:r>
              <a:rPr lang="en" sz="1974"/>
              <a:t>Express</a:t>
            </a:r>
            <a:endParaRPr sz="1974"/>
          </a:p>
          <a:p>
            <a:pPr indent="0" lvl="0" marL="0" rtl="0" algn="l">
              <a:lnSpc>
                <a:spcPct val="100000"/>
              </a:lnSpc>
              <a:spcBef>
                <a:spcPts val="1200"/>
              </a:spcBef>
              <a:spcAft>
                <a:spcPts val="0"/>
              </a:spcAft>
              <a:buSzPct val="91512"/>
              <a:buNone/>
            </a:pPr>
            <a:r>
              <a:rPr lang="en" sz="1974"/>
              <a:t>DOTENV</a:t>
            </a:r>
            <a:endParaRPr sz="1974"/>
          </a:p>
          <a:p>
            <a:pPr indent="0" lvl="0" marL="0" rtl="0" algn="l">
              <a:lnSpc>
                <a:spcPct val="100000"/>
              </a:lnSpc>
              <a:spcBef>
                <a:spcPts val="1200"/>
              </a:spcBef>
              <a:spcAft>
                <a:spcPts val="1200"/>
              </a:spcAft>
              <a:buSzPct val="129032"/>
              <a:buNone/>
            </a:pPr>
            <a:r>
              <a:t/>
            </a:r>
            <a:endParaRPr/>
          </a:p>
        </p:txBody>
      </p:sp>
      <p:pic>
        <p:nvPicPr>
          <p:cNvPr id="92" name="Google Shape;92;p4"/>
          <p:cNvPicPr preferRelativeResize="0"/>
          <p:nvPr/>
        </p:nvPicPr>
        <p:blipFill rotWithShape="1">
          <a:blip r:embed="rId3">
            <a:alphaModFix/>
          </a:blip>
          <a:srcRect b="0" l="0" r="0" t="0"/>
          <a:stretch/>
        </p:blipFill>
        <p:spPr>
          <a:xfrm>
            <a:off x="2316900" y="1981025"/>
            <a:ext cx="3441950" cy="205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Initial design</a:t>
            </a:r>
            <a:endParaRPr/>
          </a:p>
        </p:txBody>
      </p:sp>
      <p:pic>
        <p:nvPicPr>
          <p:cNvPr id="98" name="Google Shape;98;p5"/>
          <p:cNvPicPr preferRelativeResize="0"/>
          <p:nvPr/>
        </p:nvPicPr>
        <p:blipFill rotWithShape="1">
          <a:blip r:embed="rId3">
            <a:alphaModFix/>
          </a:blip>
          <a:srcRect b="0" l="0" r="0" t="0"/>
          <a:stretch/>
        </p:blipFill>
        <p:spPr>
          <a:xfrm>
            <a:off x="2687950" y="1207525"/>
            <a:ext cx="3674000" cy="3210300"/>
          </a:xfrm>
          <a:prstGeom prst="rect">
            <a:avLst/>
          </a:prstGeom>
          <a:noFill/>
          <a:ln>
            <a:noFill/>
          </a:ln>
        </p:spPr>
      </p:pic>
      <p:sp>
        <p:nvSpPr>
          <p:cNvPr id="99" name="Google Shape;99;p5"/>
          <p:cNvSpPr/>
          <p:nvPr/>
        </p:nvSpPr>
        <p:spPr>
          <a:xfrm>
            <a:off x="4835925" y="693925"/>
            <a:ext cx="539799" cy="3456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DB</a:t>
            </a:r>
          </a:p>
        </p:txBody>
      </p:sp>
      <p:sp>
        <p:nvSpPr>
          <p:cNvPr id="100" name="Google Shape;100;p5"/>
          <p:cNvSpPr/>
          <p:nvPr/>
        </p:nvSpPr>
        <p:spPr>
          <a:xfrm>
            <a:off x="3827275" y="3516750"/>
            <a:ext cx="666024" cy="345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SERVER</a:t>
            </a:r>
          </a:p>
        </p:txBody>
      </p:sp>
      <p:sp>
        <p:nvSpPr>
          <p:cNvPr id="101" name="Google Shape;101;p5"/>
          <p:cNvSpPr/>
          <p:nvPr/>
        </p:nvSpPr>
        <p:spPr>
          <a:xfrm>
            <a:off x="4737522" y="4539275"/>
            <a:ext cx="736601" cy="3457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CLIENT</a:t>
            </a:r>
          </a:p>
        </p:txBody>
      </p:sp>
      <p:sp>
        <p:nvSpPr>
          <p:cNvPr id="102" name="Google Shape;102;p5"/>
          <p:cNvSpPr/>
          <p:nvPr/>
        </p:nvSpPr>
        <p:spPr>
          <a:xfrm>
            <a:off x="6586800" y="2639825"/>
            <a:ext cx="1552224" cy="5182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APP-HEROKU</a:t>
            </a:r>
          </a:p>
        </p:txBody>
      </p:sp>
      <p:pic>
        <p:nvPicPr>
          <p:cNvPr id="103" name="Google Shape;103;p5"/>
          <p:cNvPicPr preferRelativeResize="0"/>
          <p:nvPr/>
        </p:nvPicPr>
        <p:blipFill rotWithShape="1">
          <a:blip r:embed="rId4">
            <a:alphaModFix/>
          </a:blip>
          <a:srcRect b="0" l="0" r="0" t="0"/>
          <a:stretch/>
        </p:blipFill>
        <p:spPr>
          <a:xfrm>
            <a:off x="2687950" y="4003963"/>
            <a:ext cx="837225" cy="998962"/>
          </a:xfrm>
          <a:prstGeom prst="rect">
            <a:avLst/>
          </a:prstGeom>
          <a:noFill/>
          <a:ln>
            <a:noFill/>
          </a:ln>
        </p:spPr>
      </p:pic>
      <p:pic>
        <p:nvPicPr>
          <p:cNvPr id="104" name="Google Shape;104;p5"/>
          <p:cNvPicPr preferRelativeResize="0"/>
          <p:nvPr/>
        </p:nvPicPr>
        <p:blipFill rotWithShape="1">
          <a:blip r:embed="rId5">
            <a:alphaModFix/>
          </a:blip>
          <a:srcRect b="0" l="0" r="0" t="0"/>
          <a:stretch/>
        </p:blipFill>
        <p:spPr>
          <a:xfrm>
            <a:off x="3460975" y="3423875"/>
            <a:ext cx="210800" cy="1115400"/>
          </a:xfrm>
          <a:prstGeom prst="rect">
            <a:avLst/>
          </a:prstGeom>
          <a:noFill/>
          <a:ln>
            <a:noFill/>
          </a:ln>
        </p:spPr>
      </p:pic>
      <p:sp>
        <p:nvSpPr>
          <p:cNvPr id="105" name="Google Shape;105;p5"/>
          <p:cNvSpPr/>
          <p:nvPr/>
        </p:nvSpPr>
        <p:spPr>
          <a:xfrm>
            <a:off x="387902" y="3158100"/>
            <a:ext cx="2193358" cy="2892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GitHub-Rake</a:t>
            </a:r>
          </a:p>
        </p:txBody>
      </p:sp>
      <p:sp>
        <p:nvSpPr>
          <p:cNvPr id="106" name="Google Shape;106;p5"/>
          <p:cNvSpPr/>
          <p:nvPr/>
        </p:nvSpPr>
        <p:spPr>
          <a:xfrm>
            <a:off x="387902" y="1928825"/>
            <a:ext cx="2001608" cy="2892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GitHub-Luis</a:t>
            </a:r>
          </a:p>
        </p:txBody>
      </p:sp>
      <p:sp>
        <p:nvSpPr>
          <p:cNvPr id="107" name="Google Shape;107;p5"/>
          <p:cNvSpPr/>
          <p:nvPr/>
        </p:nvSpPr>
        <p:spPr>
          <a:xfrm>
            <a:off x="387902" y="4250000"/>
            <a:ext cx="2344984" cy="2892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GitHub-Arturo</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6"/>
          <p:cNvPicPr preferRelativeResize="0"/>
          <p:nvPr/>
        </p:nvPicPr>
        <p:blipFill rotWithShape="1">
          <a:blip r:embed="rId3">
            <a:alphaModFix/>
          </a:blip>
          <a:srcRect b="0" l="0" r="0" t="0"/>
          <a:stretch/>
        </p:blipFill>
        <p:spPr>
          <a:xfrm>
            <a:off x="240399" y="1916375"/>
            <a:ext cx="3358900" cy="1745074"/>
          </a:xfrm>
          <a:prstGeom prst="rect">
            <a:avLst/>
          </a:prstGeom>
          <a:noFill/>
          <a:ln>
            <a:noFill/>
          </a:ln>
        </p:spPr>
      </p:pic>
      <p:pic>
        <p:nvPicPr>
          <p:cNvPr id="113" name="Google Shape;113;p6"/>
          <p:cNvPicPr preferRelativeResize="0"/>
          <p:nvPr/>
        </p:nvPicPr>
        <p:blipFill rotWithShape="1">
          <a:blip r:embed="rId4">
            <a:alphaModFix/>
          </a:blip>
          <a:srcRect b="0" l="0" r="0" t="0"/>
          <a:stretch/>
        </p:blipFill>
        <p:spPr>
          <a:xfrm>
            <a:off x="7085850" y="3558706"/>
            <a:ext cx="1777325" cy="1194476"/>
          </a:xfrm>
          <a:prstGeom prst="rect">
            <a:avLst/>
          </a:prstGeom>
          <a:noFill/>
          <a:ln>
            <a:noFill/>
          </a:ln>
        </p:spPr>
      </p:pic>
      <p:pic>
        <p:nvPicPr>
          <p:cNvPr id="114" name="Google Shape;114;p6"/>
          <p:cNvPicPr preferRelativeResize="0"/>
          <p:nvPr/>
        </p:nvPicPr>
        <p:blipFill rotWithShape="1">
          <a:blip r:embed="rId5">
            <a:alphaModFix/>
          </a:blip>
          <a:srcRect b="0" l="0" r="0" t="0"/>
          <a:stretch/>
        </p:blipFill>
        <p:spPr>
          <a:xfrm>
            <a:off x="5083650" y="3589103"/>
            <a:ext cx="1835674" cy="989526"/>
          </a:xfrm>
          <a:prstGeom prst="rect">
            <a:avLst/>
          </a:prstGeom>
          <a:noFill/>
          <a:ln>
            <a:noFill/>
          </a:ln>
        </p:spPr>
      </p:pic>
      <p:pic>
        <p:nvPicPr>
          <p:cNvPr id="115" name="Google Shape;115;p6"/>
          <p:cNvPicPr preferRelativeResize="0"/>
          <p:nvPr/>
        </p:nvPicPr>
        <p:blipFill rotWithShape="1">
          <a:blip r:embed="rId6">
            <a:alphaModFix/>
          </a:blip>
          <a:srcRect b="0" l="0" r="0" t="0"/>
          <a:stretch/>
        </p:blipFill>
        <p:spPr>
          <a:xfrm>
            <a:off x="4834413" y="1917150"/>
            <a:ext cx="2334152" cy="1194475"/>
          </a:xfrm>
          <a:prstGeom prst="rect">
            <a:avLst/>
          </a:prstGeom>
          <a:noFill/>
          <a:ln>
            <a:noFill/>
          </a:ln>
        </p:spPr>
      </p:pic>
      <p:sp>
        <p:nvSpPr>
          <p:cNvPr id="116" name="Google Shape;116;p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Initial Idea </a:t>
            </a:r>
            <a:endParaRPr/>
          </a:p>
        </p:txBody>
      </p:sp>
      <p:sp>
        <p:nvSpPr>
          <p:cNvPr id="117" name="Google Shape;117;p6"/>
          <p:cNvSpPr txBox="1"/>
          <p:nvPr>
            <p:ph idx="1" type="body"/>
          </p:nvPr>
        </p:nvSpPr>
        <p:spPr>
          <a:xfrm>
            <a:off x="4454300" y="851488"/>
            <a:ext cx="2921100" cy="270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Minimum Viable Product</a:t>
            </a:r>
            <a:endParaRPr/>
          </a:p>
          <a:p>
            <a:pPr indent="0" lvl="0" marL="0" rtl="0" algn="l">
              <a:lnSpc>
                <a:spcPct val="115000"/>
              </a:lnSpc>
              <a:spcBef>
                <a:spcPts val="1200"/>
              </a:spcBef>
              <a:spcAft>
                <a:spcPts val="1200"/>
              </a:spcAft>
              <a:buSzPts val="1400"/>
              <a:buNone/>
            </a:pPr>
            <a:r>
              <a:t/>
            </a:r>
            <a:endParaRPr/>
          </a:p>
        </p:txBody>
      </p:sp>
      <p:sp>
        <p:nvSpPr>
          <p:cNvPr id="118" name="Google Shape;118;p6"/>
          <p:cNvSpPr txBox="1"/>
          <p:nvPr>
            <p:ph idx="2" type="body"/>
          </p:nvPr>
        </p:nvSpPr>
        <p:spPr>
          <a:xfrm>
            <a:off x="4454300" y="3111625"/>
            <a:ext cx="3429300" cy="149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en"/>
              <a:t>Product Vision: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Project Management </a:t>
            </a:r>
            <a:endParaRPr/>
          </a:p>
        </p:txBody>
      </p:sp>
      <p:pic>
        <p:nvPicPr>
          <p:cNvPr id="124" name="Google Shape;124;p7"/>
          <p:cNvPicPr preferRelativeResize="0"/>
          <p:nvPr/>
        </p:nvPicPr>
        <p:blipFill rotWithShape="1">
          <a:blip r:embed="rId3">
            <a:alphaModFix/>
          </a:blip>
          <a:srcRect b="0" l="0" r="0" t="0"/>
          <a:stretch/>
        </p:blipFill>
        <p:spPr>
          <a:xfrm>
            <a:off x="504025" y="1302975"/>
            <a:ext cx="5609874" cy="3452600"/>
          </a:xfrm>
          <a:prstGeom prst="rect">
            <a:avLst/>
          </a:prstGeom>
          <a:noFill/>
          <a:ln>
            <a:noFill/>
          </a:ln>
        </p:spPr>
      </p:pic>
      <p:pic>
        <p:nvPicPr>
          <p:cNvPr id="125" name="Google Shape;125;p7"/>
          <p:cNvPicPr preferRelativeResize="0"/>
          <p:nvPr/>
        </p:nvPicPr>
        <p:blipFill rotWithShape="1">
          <a:blip r:embed="rId4">
            <a:alphaModFix/>
          </a:blip>
          <a:srcRect b="0" l="0" r="0" t="0"/>
          <a:stretch/>
        </p:blipFill>
        <p:spPr>
          <a:xfrm>
            <a:off x="6251750" y="1302974"/>
            <a:ext cx="2709370" cy="17374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How to guide </a:t>
            </a:r>
            <a:endParaRPr/>
          </a:p>
        </p:txBody>
      </p:sp>
      <p:pic>
        <p:nvPicPr>
          <p:cNvPr id="131" name="Google Shape;131;p8"/>
          <p:cNvPicPr preferRelativeResize="0"/>
          <p:nvPr/>
        </p:nvPicPr>
        <p:blipFill rotWithShape="1">
          <a:blip r:embed="rId3">
            <a:alphaModFix/>
          </a:blip>
          <a:srcRect b="0" l="0" r="0" t="0"/>
          <a:stretch/>
        </p:blipFill>
        <p:spPr>
          <a:xfrm>
            <a:off x="387900" y="1144124"/>
            <a:ext cx="2362200" cy="1276350"/>
          </a:xfrm>
          <a:prstGeom prst="rect">
            <a:avLst/>
          </a:prstGeom>
          <a:noFill/>
          <a:ln>
            <a:noFill/>
          </a:ln>
        </p:spPr>
      </p:pic>
      <p:pic>
        <p:nvPicPr>
          <p:cNvPr id="132" name="Google Shape;132;p8"/>
          <p:cNvPicPr preferRelativeResize="0"/>
          <p:nvPr/>
        </p:nvPicPr>
        <p:blipFill rotWithShape="1">
          <a:blip r:embed="rId4">
            <a:alphaModFix/>
          </a:blip>
          <a:srcRect b="0" l="0" r="0" t="0"/>
          <a:stretch/>
        </p:blipFill>
        <p:spPr>
          <a:xfrm>
            <a:off x="3107775" y="1639413"/>
            <a:ext cx="2533650" cy="781050"/>
          </a:xfrm>
          <a:prstGeom prst="rect">
            <a:avLst/>
          </a:prstGeom>
          <a:noFill/>
          <a:ln>
            <a:noFill/>
          </a:ln>
        </p:spPr>
      </p:pic>
      <p:pic>
        <p:nvPicPr>
          <p:cNvPr id="133" name="Google Shape;133;p8"/>
          <p:cNvPicPr preferRelativeResize="0"/>
          <p:nvPr/>
        </p:nvPicPr>
        <p:blipFill rotWithShape="1">
          <a:blip r:embed="rId5">
            <a:alphaModFix/>
          </a:blip>
          <a:srcRect b="0" l="0" r="0" t="0"/>
          <a:stretch/>
        </p:blipFill>
        <p:spPr>
          <a:xfrm>
            <a:off x="6165300" y="1639425"/>
            <a:ext cx="2590800" cy="762000"/>
          </a:xfrm>
          <a:prstGeom prst="rect">
            <a:avLst/>
          </a:prstGeom>
          <a:noFill/>
          <a:ln>
            <a:noFill/>
          </a:ln>
        </p:spPr>
      </p:pic>
      <p:pic>
        <p:nvPicPr>
          <p:cNvPr id="134" name="Google Shape;134;p8"/>
          <p:cNvPicPr preferRelativeResize="0"/>
          <p:nvPr/>
        </p:nvPicPr>
        <p:blipFill rotWithShape="1">
          <a:blip r:embed="rId6">
            <a:alphaModFix/>
          </a:blip>
          <a:srcRect b="0" l="0" r="0" t="0"/>
          <a:stretch/>
        </p:blipFill>
        <p:spPr>
          <a:xfrm>
            <a:off x="6354674" y="2896713"/>
            <a:ext cx="2212050" cy="1485225"/>
          </a:xfrm>
          <a:prstGeom prst="rect">
            <a:avLst/>
          </a:prstGeom>
          <a:noFill/>
          <a:ln>
            <a:noFill/>
          </a:ln>
        </p:spPr>
      </p:pic>
      <p:pic>
        <p:nvPicPr>
          <p:cNvPr id="135" name="Google Shape;135;p8"/>
          <p:cNvPicPr preferRelativeResize="0"/>
          <p:nvPr/>
        </p:nvPicPr>
        <p:blipFill rotWithShape="1">
          <a:blip r:embed="rId7">
            <a:alphaModFix/>
          </a:blip>
          <a:srcRect b="0" l="0" r="0" t="0"/>
          <a:stretch/>
        </p:blipFill>
        <p:spPr>
          <a:xfrm>
            <a:off x="3073818" y="2863150"/>
            <a:ext cx="2762732" cy="127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Add User </a:t>
            </a:r>
            <a:endParaRPr/>
          </a:p>
        </p:txBody>
      </p:sp>
      <p:pic>
        <p:nvPicPr>
          <p:cNvPr id="141" name="Google Shape;141;p9"/>
          <p:cNvPicPr preferRelativeResize="0"/>
          <p:nvPr/>
        </p:nvPicPr>
        <p:blipFill rotWithShape="1">
          <a:blip r:embed="rId3">
            <a:alphaModFix/>
          </a:blip>
          <a:srcRect b="0" l="0" r="0" t="0"/>
          <a:stretch/>
        </p:blipFill>
        <p:spPr>
          <a:xfrm>
            <a:off x="3493450" y="2878499"/>
            <a:ext cx="3745603" cy="1962426"/>
          </a:xfrm>
          <a:prstGeom prst="rect">
            <a:avLst/>
          </a:prstGeom>
          <a:noFill/>
          <a:ln>
            <a:noFill/>
          </a:ln>
        </p:spPr>
      </p:pic>
      <p:pic>
        <p:nvPicPr>
          <p:cNvPr id="142" name="Google Shape;142;p9"/>
          <p:cNvPicPr preferRelativeResize="0"/>
          <p:nvPr/>
        </p:nvPicPr>
        <p:blipFill rotWithShape="1">
          <a:blip r:embed="rId4">
            <a:alphaModFix/>
          </a:blip>
          <a:srcRect b="0" l="0" r="0" t="0"/>
          <a:stretch/>
        </p:blipFill>
        <p:spPr>
          <a:xfrm>
            <a:off x="207400" y="1068325"/>
            <a:ext cx="1658050" cy="575050"/>
          </a:xfrm>
          <a:prstGeom prst="rect">
            <a:avLst/>
          </a:prstGeom>
          <a:noFill/>
          <a:ln>
            <a:noFill/>
          </a:ln>
        </p:spPr>
      </p:pic>
      <p:pic>
        <p:nvPicPr>
          <p:cNvPr id="143" name="Google Shape;143;p9"/>
          <p:cNvPicPr preferRelativeResize="0"/>
          <p:nvPr/>
        </p:nvPicPr>
        <p:blipFill rotWithShape="1">
          <a:blip r:embed="rId5">
            <a:alphaModFix/>
          </a:blip>
          <a:srcRect b="0" l="0" r="0" t="0"/>
          <a:stretch/>
        </p:blipFill>
        <p:spPr>
          <a:xfrm>
            <a:off x="2814050" y="1268125"/>
            <a:ext cx="4855025" cy="1486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